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7"/>
  </p:handoutMasterIdLst>
  <p:sldIdLst>
    <p:sldId id="263" r:id="rId2"/>
    <p:sldId id="264" r:id="rId3"/>
    <p:sldId id="265" r:id="rId4"/>
    <p:sldId id="266" r:id="rId5"/>
    <p:sldId id="274" r:id="rId6"/>
  </p:sldIdLst>
  <p:sldSz cx="15117763" cy="10690225"/>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25" autoAdjust="0"/>
    <p:restoredTop sz="94660"/>
  </p:normalViewPr>
  <p:slideViewPr>
    <p:cSldViewPr>
      <p:cViewPr varScale="1">
        <p:scale>
          <a:sx n="65" d="100"/>
          <a:sy n="65" d="100"/>
        </p:scale>
        <p:origin x="-960"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handoutMaster" Target="handoutMasters/handout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1462FB2-3D30-9742-A940-F41855936E6D}" type="datetimeFigureOut">
              <a:rPr lang="en-US" smtClean="0"/>
              <a:t>04/09/15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D0BE97B-F7C3-A24A-8763-D5AE26A2DF86}" type="slidenum">
              <a:rPr lang="en-US" smtClean="0"/>
              <a:t>‹#›</a:t>
            </a:fld>
            <a:endParaRPr lang="en-US"/>
          </a:p>
        </p:txBody>
      </p:sp>
    </p:spTree>
    <p:extLst>
      <p:ext uri="{BB962C8B-B14F-4D97-AF65-F5344CB8AC3E}">
        <p14:creationId xmlns:p14="http://schemas.microsoft.com/office/powerpoint/2010/main" val="419211192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04/09/15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04/09/15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04/09/15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04/09/15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04/09/15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04/09/15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04/09/15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04/09/15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04/09/15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04/09/15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04/09/15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04/09/15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20568" y="11977607"/>
            <a:ext cx="3968413" cy="2280581"/>
          </a:xfrm>
        </p:spPr>
        <p:txBody>
          <a:bodyPr>
            <a:normAutofit/>
          </a:bodyPr>
          <a:lstStyle/>
          <a:p>
            <a:pPr algn="ctr"/>
            <a:r>
              <a:rPr lang="en-GB" sz="2200" dirty="0"/>
              <a:t>Press Deck (Q1 2015)</a:t>
            </a:r>
          </a:p>
        </p:txBody>
      </p:sp>
      <p:pic>
        <p:nvPicPr>
          <p:cNvPr id="6" name="Picture 5" descr="http://www.clipartof.com/images/purchased/28285_SMJPG_3A54195268780073T.jpg"/>
          <p:cNvPicPr/>
          <p:nvPr/>
        </p:nvPicPr>
        <p:blipFill rotWithShape="1">
          <a:blip r:embed="rId2">
            <a:extLst>
              <a:ext uri="{28A0092B-C50C-407E-A947-70E740481C1C}">
                <a14:useLocalDpi xmlns:a14="http://schemas.microsoft.com/office/drawing/2010/main" val="0"/>
              </a:ext>
            </a:extLst>
          </a:blip>
          <a:srcRect r="63768" b="19677"/>
          <a:stretch/>
        </p:blipFill>
        <p:spPr bwMode="auto">
          <a:xfrm>
            <a:off x="6263481" y="6030912"/>
            <a:ext cx="2667000" cy="372110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01675227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5395" y="8151258"/>
            <a:ext cx="12850099" cy="1346951"/>
          </a:xfrm>
        </p:spPr>
        <p:txBody>
          <a:bodyPr/>
          <a:lstStyle/>
          <a:p>
            <a:pPr algn="r"/>
            <a:r>
              <a:rPr lang="en-GB" dirty="0" smtClean="0">
                <a:latin typeface="Avenir Book"/>
                <a:cs typeface="Avenir Book"/>
              </a:rPr>
              <a:t>The Palm </a:t>
            </a:r>
            <a:endParaRPr lang="en-GB" dirty="0">
              <a:latin typeface="Avenir Book"/>
              <a:cs typeface="Avenir Book"/>
            </a:endParaRPr>
          </a:p>
        </p:txBody>
      </p:sp>
      <p:sp>
        <p:nvSpPr>
          <p:cNvPr id="4" name="Rectangle 3"/>
          <p:cNvSpPr/>
          <p:nvPr/>
        </p:nvSpPr>
        <p:spPr>
          <a:xfrm>
            <a:off x="3063081" y="7814520"/>
            <a:ext cx="11638844" cy="157144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147465" tIns="73733" rIns="147465" bIns="73733" rtlCol="0" anchor="ctr"/>
          <a:lstStyle/>
          <a:p>
            <a:pPr algn="ctr"/>
            <a:endParaRPr lang="en-GB" dirty="0"/>
          </a:p>
        </p:txBody>
      </p:sp>
    </p:spTree>
    <p:extLst>
      <p:ext uri="{BB962C8B-B14F-4D97-AF65-F5344CB8AC3E}">
        <p14:creationId xmlns:p14="http://schemas.microsoft.com/office/powerpoint/2010/main" val="296614473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77081" y="1535112"/>
            <a:ext cx="13690834" cy="8458872"/>
          </a:xfrm>
          <a:prstGeom prst="rect">
            <a:avLst/>
          </a:prstGeom>
        </p:spPr>
        <p:txBody>
          <a:bodyPr wrap="square" lIns="147465" tIns="73733" rIns="147465" bIns="73733">
            <a:spAutoFit/>
          </a:bodyPr>
          <a:lstStyle/>
          <a:p>
            <a:r>
              <a:rPr lang="en-GB" dirty="0" smtClean="0">
                <a:solidFill>
                  <a:schemeClr val="tx2"/>
                </a:solidFill>
                <a:latin typeface="Avenir Book"/>
                <a:cs typeface="Avenir Book"/>
              </a:rPr>
              <a:t>The Palm concept was </a:t>
            </a:r>
            <a:r>
              <a:rPr lang="en-GB" dirty="0">
                <a:solidFill>
                  <a:schemeClr val="tx2"/>
                </a:solidFill>
                <a:latin typeface="Avenir Book"/>
                <a:cs typeface="Avenir Book"/>
              </a:rPr>
              <a:t>established in </a:t>
            </a:r>
            <a:r>
              <a:rPr lang="en-GB" dirty="0" smtClean="0">
                <a:solidFill>
                  <a:schemeClr val="tx2"/>
                </a:solidFill>
                <a:latin typeface="Avenir Book"/>
                <a:cs typeface="Avenir Book"/>
              </a:rPr>
              <a:t>2014 </a:t>
            </a:r>
            <a:r>
              <a:rPr lang="en-GB" dirty="0">
                <a:solidFill>
                  <a:schemeClr val="tx2"/>
                </a:solidFill>
                <a:latin typeface="Avenir Book"/>
                <a:cs typeface="Avenir Book"/>
              </a:rPr>
              <a:t>with a quest to create a superlative brand of </a:t>
            </a:r>
            <a:r>
              <a:rPr lang="en-GB" dirty="0" smtClean="0">
                <a:solidFill>
                  <a:schemeClr val="tx2"/>
                </a:solidFill>
                <a:latin typeface="Avenir Book"/>
                <a:cs typeface="Avenir Book"/>
              </a:rPr>
              <a:t>sleeping, relaxing, working, dining </a:t>
            </a:r>
            <a:r>
              <a:rPr lang="en-GB" dirty="0">
                <a:solidFill>
                  <a:schemeClr val="tx2"/>
                </a:solidFill>
                <a:latin typeface="Avenir Book"/>
                <a:cs typeface="Avenir Book"/>
              </a:rPr>
              <a:t>and drinking establishments that; </a:t>
            </a:r>
            <a:r>
              <a:rPr lang="en-GB" dirty="0" smtClean="0">
                <a:solidFill>
                  <a:schemeClr val="tx2"/>
                </a:solidFill>
                <a:latin typeface="Avenir Book"/>
                <a:cs typeface="Avenir Book"/>
              </a:rPr>
              <a:t>have elegantly appointed bedrooms with luxurious finishes, use </a:t>
            </a:r>
            <a:r>
              <a:rPr lang="en-GB" dirty="0">
                <a:solidFill>
                  <a:schemeClr val="tx2"/>
                </a:solidFill>
                <a:latin typeface="Avenir Book"/>
                <a:cs typeface="Avenir Book"/>
              </a:rPr>
              <a:t>locally and ethically sourced </a:t>
            </a:r>
            <a:r>
              <a:rPr lang="en-GB" dirty="0" smtClean="0">
                <a:solidFill>
                  <a:schemeClr val="tx2"/>
                </a:solidFill>
                <a:latin typeface="Avenir Book"/>
                <a:cs typeface="Avenir Book"/>
              </a:rPr>
              <a:t>produce, dedicated ‘work or play’ spaces, give </a:t>
            </a:r>
            <a:r>
              <a:rPr lang="en-GB" dirty="0">
                <a:solidFill>
                  <a:schemeClr val="tx2"/>
                </a:solidFill>
                <a:latin typeface="Avenir Book"/>
                <a:cs typeface="Avenir Book"/>
              </a:rPr>
              <a:t>great customer service, are excellent value for money, have interesting and beautiful interior design and demonstrate a conscience and awareness of our environment and </a:t>
            </a:r>
            <a:r>
              <a:rPr lang="en-GB" dirty="0" smtClean="0">
                <a:solidFill>
                  <a:schemeClr val="tx2"/>
                </a:solidFill>
                <a:latin typeface="Avenir Book"/>
                <a:cs typeface="Avenir Book"/>
              </a:rPr>
              <a:t>community in a ‘club house’ environment.  These </a:t>
            </a:r>
            <a:r>
              <a:rPr lang="en-GB" dirty="0">
                <a:solidFill>
                  <a:schemeClr val="tx2"/>
                </a:solidFill>
                <a:latin typeface="Avenir Book"/>
                <a:cs typeface="Avenir Book"/>
              </a:rPr>
              <a:t>values are the bedrock to our company and have never been more important than in the current economic climate</a:t>
            </a:r>
            <a:r>
              <a:rPr lang="en-GB" dirty="0" smtClean="0">
                <a:solidFill>
                  <a:schemeClr val="tx2"/>
                </a:solidFill>
                <a:latin typeface="Avenir Book"/>
                <a:cs typeface="Avenir Book"/>
              </a:rPr>
              <a:t>.</a:t>
            </a:r>
          </a:p>
          <a:p>
            <a:endParaRPr lang="en-GB" dirty="0">
              <a:solidFill>
                <a:schemeClr val="tx2"/>
              </a:solidFill>
              <a:latin typeface="Avenir Book"/>
              <a:cs typeface="Avenir Book"/>
            </a:endParaRPr>
          </a:p>
          <a:p>
            <a:r>
              <a:rPr lang="en-GB" dirty="0" smtClean="0">
                <a:solidFill>
                  <a:schemeClr val="tx2"/>
                </a:solidFill>
                <a:latin typeface="Avenir Book"/>
                <a:cs typeface="Avenir Book"/>
              </a:rPr>
              <a:t>Members of The Palm will have access to hotel resident-only areas such as the gym, pool and roof terrace and the lounge. Benefits will also include exclusive perks and discounts on room rates, spa treatments, hire charges and food and beverage checks.</a:t>
            </a:r>
            <a:endParaRPr lang="en-GB" dirty="0">
              <a:solidFill>
                <a:schemeClr val="tx2"/>
              </a:solidFill>
              <a:latin typeface="Avenir Book"/>
              <a:cs typeface="Avenir Book"/>
            </a:endParaRPr>
          </a:p>
          <a:p>
            <a:endParaRPr lang="en-GB" dirty="0">
              <a:solidFill>
                <a:schemeClr val="tx2"/>
              </a:solidFill>
              <a:latin typeface="Avenir Book"/>
              <a:cs typeface="Avenir Book"/>
            </a:endParaRPr>
          </a:p>
          <a:p>
            <a:r>
              <a:rPr lang="en-GB" dirty="0">
                <a:solidFill>
                  <a:schemeClr val="tx2"/>
                </a:solidFill>
                <a:latin typeface="Avenir Book"/>
                <a:cs typeface="Avenir Book"/>
              </a:rPr>
              <a:t>Each of our signature spaces </a:t>
            </a:r>
            <a:r>
              <a:rPr lang="en-GB" dirty="0" smtClean="0">
                <a:solidFill>
                  <a:schemeClr val="tx2"/>
                </a:solidFill>
                <a:latin typeface="Avenir Book"/>
                <a:cs typeface="Avenir Book"/>
              </a:rPr>
              <a:t>around the world will </a:t>
            </a:r>
            <a:r>
              <a:rPr lang="en-GB" dirty="0">
                <a:solidFill>
                  <a:schemeClr val="tx2"/>
                </a:solidFill>
                <a:latin typeface="Avenir Book"/>
                <a:cs typeface="Avenir Book"/>
              </a:rPr>
              <a:t>be unique in look and will offer </a:t>
            </a:r>
            <a:r>
              <a:rPr lang="en-GB" dirty="0" smtClean="0">
                <a:solidFill>
                  <a:schemeClr val="tx2"/>
                </a:solidFill>
                <a:latin typeface="Avenir Book"/>
                <a:cs typeface="Avenir Book"/>
              </a:rPr>
              <a:t>guests the opportunity to work and play.  A spa with international and own brand organic products, a gym, </a:t>
            </a:r>
            <a:r>
              <a:rPr lang="en-GB" dirty="0">
                <a:solidFill>
                  <a:schemeClr val="tx2"/>
                </a:solidFill>
                <a:latin typeface="Avenir Book"/>
                <a:cs typeface="Avenir Book"/>
              </a:rPr>
              <a:t>a range of delicious foods and beverages for all occasions; </a:t>
            </a:r>
            <a:r>
              <a:rPr lang="en-GB" dirty="0" smtClean="0">
                <a:solidFill>
                  <a:schemeClr val="tx2"/>
                </a:solidFill>
                <a:latin typeface="Avenir Book"/>
                <a:cs typeface="Avenir Book"/>
              </a:rPr>
              <a:t>breakfast, brunch</a:t>
            </a:r>
            <a:r>
              <a:rPr lang="en-GB" dirty="0">
                <a:solidFill>
                  <a:schemeClr val="tx2"/>
                </a:solidFill>
                <a:latin typeface="Avenir Book"/>
                <a:cs typeface="Avenir Book"/>
              </a:rPr>
              <a:t>, lunch, dinner and </a:t>
            </a:r>
            <a:r>
              <a:rPr lang="en-GB" dirty="0" smtClean="0">
                <a:solidFill>
                  <a:schemeClr val="tx2"/>
                </a:solidFill>
                <a:latin typeface="Avenir Book"/>
                <a:cs typeface="Avenir Book"/>
              </a:rPr>
              <a:t>drinks in the restaurant, bar and pool-side terrace, 24 hour room service and a full concierge service.  </a:t>
            </a:r>
            <a:r>
              <a:rPr lang="en-GB" dirty="0">
                <a:solidFill>
                  <a:schemeClr val="tx2"/>
                </a:solidFill>
                <a:latin typeface="Avenir Book"/>
                <a:cs typeface="Avenir Book"/>
              </a:rPr>
              <a:t>Inspiration has been drawn from Australasia, America and Europe with a strong emphasis on honest, fresh produce and artisan products.</a:t>
            </a:r>
          </a:p>
          <a:p>
            <a:endParaRPr lang="en-GB" dirty="0">
              <a:solidFill>
                <a:schemeClr val="tx2"/>
              </a:solidFill>
              <a:latin typeface="Avenir Book"/>
              <a:cs typeface="Avenir Book"/>
            </a:endParaRPr>
          </a:p>
          <a:p>
            <a:r>
              <a:rPr lang="en-GB" dirty="0" smtClean="0">
                <a:solidFill>
                  <a:schemeClr val="tx2"/>
                </a:solidFill>
                <a:latin typeface="Avenir Book"/>
                <a:cs typeface="Avenir Book"/>
              </a:rPr>
              <a:t>The Palm’s signature restaurant, Pedler has a food offer that </a:t>
            </a:r>
            <a:r>
              <a:rPr lang="en-GB" dirty="0">
                <a:solidFill>
                  <a:schemeClr val="tx2"/>
                </a:solidFill>
                <a:latin typeface="Avenir Book"/>
                <a:cs typeface="Avenir Book"/>
              </a:rPr>
              <a:t>is based on sharing plates that are served family style and range in size and </a:t>
            </a:r>
            <a:r>
              <a:rPr lang="en-GB" dirty="0" smtClean="0">
                <a:solidFill>
                  <a:schemeClr val="tx2"/>
                </a:solidFill>
                <a:latin typeface="Avenir Book"/>
                <a:cs typeface="Avenir Book"/>
              </a:rPr>
              <a:t>price, taking inspiration from the abundant local produce and culture.  </a:t>
            </a:r>
            <a:r>
              <a:rPr lang="en-GB" dirty="0">
                <a:solidFill>
                  <a:schemeClr val="tx2"/>
                </a:solidFill>
                <a:latin typeface="Avenir Book"/>
                <a:cs typeface="Avenir Book"/>
              </a:rPr>
              <a:t>All dishes are either cooked or finished a la minute by our team of chefs and the service style from our waiters is informed, slick and relaxed.</a:t>
            </a:r>
          </a:p>
          <a:p>
            <a:endParaRPr lang="en-GB" dirty="0">
              <a:solidFill>
                <a:schemeClr val="tx2"/>
              </a:solidFill>
              <a:latin typeface="Avenir Book"/>
              <a:cs typeface="Avenir Book"/>
            </a:endParaRPr>
          </a:p>
          <a:p>
            <a:r>
              <a:rPr lang="en-GB" dirty="0">
                <a:solidFill>
                  <a:schemeClr val="tx2"/>
                </a:solidFill>
                <a:latin typeface="Avenir Book"/>
                <a:cs typeface="Avenir Book"/>
              </a:rPr>
              <a:t>The </a:t>
            </a:r>
            <a:r>
              <a:rPr lang="en-GB" dirty="0" smtClean="0">
                <a:solidFill>
                  <a:schemeClr val="tx2"/>
                </a:solidFill>
                <a:latin typeface="Avenir Book"/>
                <a:cs typeface="Avenir Book"/>
              </a:rPr>
              <a:t>Palm </a:t>
            </a:r>
            <a:r>
              <a:rPr lang="en-GB" dirty="0">
                <a:solidFill>
                  <a:schemeClr val="tx2"/>
                </a:solidFill>
                <a:latin typeface="Avenir Book"/>
                <a:cs typeface="Avenir Book"/>
              </a:rPr>
              <a:t>C</a:t>
            </a:r>
            <a:r>
              <a:rPr lang="en-GB" dirty="0" smtClean="0">
                <a:solidFill>
                  <a:schemeClr val="tx2"/>
                </a:solidFill>
                <a:latin typeface="Avenir Book"/>
                <a:cs typeface="Avenir Book"/>
              </a:rPr>
              <a:t>ocktail Bar and The Palm Roof Terrace Bar offers centre </a:t>
            </a:r>
            <a:r>
              <a:rPr lang="en-GB" dirty="0">
                <a:solidFill>
                  <a:schemeClr val="tx2"/>
                </a:solidFill>
                <a:latin typeface="Avenir Book"/>
                <a:cs typeface="Avenir Book"/>
              </a:rPr>
              <a:t>around small batch spirit producers, </a:t>
            </a:r>
            <a:r>
              <a:rPr lang="en-GB" dirty="0" smtClean="0">
                <a:solidFill>
                  <a:schemeClr val="tx2"/>
                </a:solidFill>
                <a:latin typeface="Avenir Book"/>
                <a:cs typeface="Avenir Book"/>
              </a:rPr>
              <a:t>local organic </a:t>
            </a:r>
            <a:r>
              <a:rPr lang="en-GB" dirty="0">
                <a:solidFill>
                  <a:schemeClr val="tx2"/>
                </a:solidFill>
                <a:latin typeface="Avenir Book"/>
                <a:cs typeface="Avenir Book"/>
              </a:rPr>
              <a:t>and/or bio-dynamic wine-makers, grower </a:t>
            </a:r>
            <a:r>
              <a:rPr lang="en-GB" dirty="0" smtClean="0">
                <a:solidFill>
                  <a:schemeClr val="tx2"/>
                </a:solidFill>
                <a:latin typeface="Avenir Book"/>
                <a:cs typeface="Avenir Book"/>
              </a:rPr>
              <a:t>champagne </a:t>
            </a:r>
            <a:r>
              <a:rPr lang="en-GB" dirty="0">
                <a:solidFill>
                  <a:schemeClr val="tx2"/>
                </a:solidFill>
                <a:latin typeface="Avenir Book"/>
                <a:cs typeface="Avenir Book"/>
              </a:rPr>
              <a:t>houses and craft beers from all shores.  </a:t>
            </a:r>
            <a:r>
              <a:rPr lang="en-GB" dirty="0" smtClean="0">
                <a:solidFill>
                  <a:schemeClr val="tx2"/>
                </a:solidFill>
                <a:latin typeface="Avenir Book"/>
                <a:cs typeface="Avenir Book"/>
              </a:rPr>
              <a:t>The Palm has also </a:t>
            </a:r>
            <a:r>
              <a:rPr lang="en-GB" dirty="0">
                <a:solidFill>
                  <a:schemeClr val="tx2"/>
                </a:solidFill>
                <a:latin typeface="Avenir Book"/>
                <a:cs typeface="Avenir Book"/>
              </a:rPr>
              <a:t>teamed up with boutique London brand, Little Bird Gin to add a point of difference to the bar area.  Other collaborations </a:t>
            </a:r>
            <a:r>
              <a:rPr lang="en-GB" dirty="0" smtClean="0">
                <a:solidFill>
                  <a:schemeClr val="tx2"/>
                </a:solidFill>
                <a:latin typeface="Avenir Book"/>
                <a:cs typeface="Avenir Book"/>
              </a:rPr>
              <a:t>will </a:t>
            </a:r>
            <a:r>
              <a:rPr lang="en-GB" dirty="0">
                <a:solidFill>
                  <a:schemeClr val="tx2"/>
                </a:solidFill>
                <a:latin typeface="Avenir Book"/>
                <a:cs typeface="Avenir Book"/>
              </a:rPr>
              <a:t>evolve as our company matures.</a:t>
            </a:r>
          </a:p>
          <a:p>
            <a:endParaRPr lang="en-GB" dirty="0">
              <a:solidFill>
                <a:schemeClr val="tx2"/>
              </a:solidFill>
              <a:latin typeface="Avenir Book"/>
              <a:cs typeface="Avenir Book"/>
            </a:endParaRPr>
          </a:p>
          <a:p>
            <a:r>
              <a:rPr lang="en-GB" dirty="0" smtClean="0">
                <a:solidFill>
                  <a:schemeClr val="tx2"/>
                </a:solidFill>
                <a:latin typeface="Avenir Book"/>
                <a:cs typeface="Avenir Book"/>
              </a:rPr>
              <a:t>The Palm Café is the place to be for all day refreshment and will serve coffee and aperitifs alongside gelati and pastries </a:t>
            </a:r>
            <a:r>
              <a:rPr lang="en-GB" dirty="0">
                <a:solidFill>
                  <a:schemeClr val="tx2"/>
                </a:solidFill>
                <a:latin typeface="Avenir Book"/>
                <a:cs typeface="Avenir Book"/>
              </a:rPr>
              <a:t>with delicious 'grab n' go' products, house-made preserves and olive oil from our olive grove in Puglia, Italy. </a:t>
            </a:r>
          </a:p>
          <a:p>
            <a:endParaRPr lang="en-GB" dirty="0">
              <a:solidFill>
                <a:schemeClr val="tx2"/>
              </a:solidFill>
              <a:latin typeface="Avenir Book"/>
              <a:cs typeface="Avenir Book"/>
            </a:endParaRPr>
          </a:p>
          <a:p>
            <a:r>
              <a:rPr lang="en-GB" dirty="0" smtClean="0">
                <a:solidFill>
                  <a:schemeClr val="tx2"/>
                </a:solidFill>
                <a:latin typeface="Avenir Book"/>
                <a:cs typeface="Avenir Book"/>
              </a:rPr>
              <a:t>The Palm </a:t>
            </a:r>
            <a:r>
              <a:rPr lang="en-GB" dirty="0">
                <a:solidFill>
                  <a:schemeClr val="tx2"/>
                </a:solidFill>
                <a:latin typeface="Avenir Book"/>
                <a:cs typeface="Avenir Book"/>
              </a:rPr>
              <a:t>has set out to be visionary in its approach to hospitality not only for the </a:t>
            </a:r>
            <a:r>
              <a:rPr lang="en-GB" dirty="0" smtClean="0">
                <a:solidFill>
                  <a:schemeClr val="tx2"/>
                </a:solidFill>
                <a:latin typeface="Avenir Book"/>
                <a:cs typeface="Avenir Book"/>
              </a:rPr>
              <a:t>neighbourhood and local economy, </a:t>
            </a:r>
            <a:r>
              <a:rPr lang="en-GB" dirty="0">
                <a:solidFill>
                  <a:schemeClr val="tx2"/>
                </a:solidFill>
                <a:latin typeface="Avenir Book"/>
                <a:cs typeface="Avenir Book"/>
              </a:rPr>
              <a:t>our </a:t>
            </a:r>
            <a:r>
              <a:rPr lang="en-GB" dirty="0" smtClean="0">
                <a:solidFill>
                  <a:schemeClr val="tx2"/>
                </a:solidFill>
                <a:latin typeface="Avenir Book"/>
                <a:cs typeface="Avenir Book"/>
              </a:rPr>
              <a:t>guests </a:t>
            </a:r>
            <a:r>
              <a:rPr lang="en-GB" dirty="0">
                <a:solidFill>
                  <a:schemeClr val="tx2"/>
                </a:solidFill>
                <a:latin typeface="Avenir Book"/>
                <a:cs typeface="Avenir Book"/>
              </a:rPr>
              <a:t>and their experience but also for our team (including our pigs, chickens and cows) with </a:t>
            </a:r>
            <a:r>
              <a:rPr lang="en-GB" dirty="0" smtClean="0">
                <a:solidFill>
                  <a:schemeClr val="tx2"/>
                </a:solidFill>
                <a:latin typeface="Avenir Book"/>
                <a:cs typeface="Avenir Book"/>
              </a:rPr>
              <a:t>comprehensive training, compelling </a:t>
            </a:r>
            <a:r>
              <a:rPr lang="en-GB" dirty="0">
                <a:solidFill>
                  <a:schemeClr val="tx2"/>
                </a:solidFill>
                <a:latin typeface="Avenir Book"/>
                <a:cs typeface="Avenir Book"/>
              </a:rPr>
              <a:t>pay, hot cooked </a:t>
            </a:r>
            <a:r>
              <a:rPr lang="en-GB" dirty="0" smtClean="0">
                <a:solidFill>
                  <a:schemeClr val="tx2"/>
                </a:solidFill>
                <a:latin typeface="Avenir Book"/>
                <a:cs typeface="Avenir Book"/>
              </a:rPr>
              <a:t>meals, </a:t>
            </a:r>
            <a:r>
              <a:rPr lang="en-GB" dirty="0">
                <a:solidFill>
                  <a:schemeClr val="tx2"/>
                </a:solidFill>
                <a:latin typeface="Avenir Book"/>
                <a:cs typeface="Avenir Book"/>
              </a:rPr>
              <a:t>performance related bonuses and fun perks and adventures. </a:t>
            </a:r>
          </a:p>
        </p:txBody>
      </p:sp>
      <p:sp>
        <p:nvSpPr>
          <p:cNvPr id="5" name="Rectangle 4"/>
          <p:cNvSpPr/>
          <p:nvPr/>
        </p:nvSpPr>
        <p:spPr>
          <a:xfrm>
            <a:off x="777665" y="786517"/>
            <a:ext cx="1785588" cy="518238"/>
          </a:xfrm>
          <a:prstGeom prst="rect">
            <a:avLst/>
          </a:prstGeom>
        </p:spPr>
        <p:txBody>
          <a:bodyPr wrap="none" lIns="147465" tIns="73733" rIns="147465" bIns="73733">
            <a:spAutoFit/>
          </a:bodyPr>
          <a:lstStyle/>
          <a:p>
            <a:r>
              <a:rPr lang="en-GB" sz="2400" dirty="0">
                <a:latin typeface="Avenir Book"/>
                <a:cs typeface="Avenir Book"/>
              </a:rPr>
              <a:t>This is us...</a:t>
            </a:r>
          </a:p>
        </p:txBody>
      </p:sp>
    </p:spTree>
    <p:extLst>
      <p:ext uri="{BB962C8B-B14F-4D97-AF65-F5344CB8AC3E}">
        <p14:creationId xmlns:p14="http://schemas.microsoft.com/office/powerpoint/2010/main" val="264109080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139281" y="8088312"/>
            <a:ext cx="11562644" cy="145004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147465" tIns="73733" rIns="147465" bIns="73733" rtlCol="0" anchor="ctr"/>
          <a:lstStyle/>
          <a:p>
            <a:pPr algn="ctr"/>
            <a:endParaRPr lang="en-GB" dirty="0"/>
          </a:p>
        </p:txBody>
      </p:sp>
      <p:sp>
        <p:nvSpPr>
          <p:cNvPr id="6" name="Rectangle 5"/>
          <p:cNvSpPr/>
          <p:nvPr/>
        </p:nvSpPr>
        <p:spPr>
          <a:xfrm>
            <a:off x="5196681" y="8850312"/>
            <a:ext cx="9300275" cy="518238"/>
          </a:xfrm>
          <a:prstGeom prst="rect">
            <a:avLst/>
          </a:prstGeom>
        </p:spPr>
        <p:txBody>
          <a:bodyPr wrap="none" lIns="147465" tIns="73733" rIns="147465" bIns="73733">
            <a:spAutoFit/>
          </a:bodyPr>
          <a:lstStyle/>
          <a:p>
            <a:r>
              <a:rPr lang="en-GB" sz="2400" b="1" dirty="0" smtClean="0">
                <a:latin typeface="Avenir Book"/>
                <a:cs typeface="Avenir Book"/>
              </a:rPr>
              <a:t>https://</a:t>
            </a:r>
            <a:r>
              <a:rPr lang="en-GB" sz="2400" b="1" dirty="0" err="1" smtClean="0">
                <a:latin typeface="Avenir Book"/>
                <a:cs typeface="Avenir Book"/>
              </a:rPr>
              <a:t>www.hightail.com</a:t>
            </a:r>
            <a:r>
              <a:rPr lang="en-GB" sz="2400" b="1" dirty="0">
                <a:latin typeface="Avenir Book"/>
                <a:cs typeface="Avenir Book"/>
              </a:rPr>
              <a:t>/download/bXBZTkZ2cGtrYUR2bk1UQw</a:t>
            </a:r>
            <a:endParaRPr lang="en-GB" sz="2400" b="1" dirty="0">
              <a:latin typeface="Avenir Book"/>
              <a:cs typeface="Avenir Book"/>
            </a:endParaRPr>
          </a:p>
        </p:txBody>
      </p:sp>
      <p:sp>
        <p:nvSpPr>
          <p:cNvPr id="4" name="TextBox 3"/>
          <p:cNvSpPr txBox="1"/>
          <p:nvPr/>
        </p:nvSpPr>
        <p:spPr>
          <a:xfrm>
            <a:off x="5272881" y="8316912"/>
            <a:ext cx="5560162" cy="461665"/>
          </a:xfrm>
          <a:prstGeom prst="rect">
            <a:avLst/>
          </a:prstGeom>
          <a:noFill/>
        </p:spPr>
        <p:txBody>
          <a:bodyPr wrap="none" rtlCol="0">
            <a:spAutoFit/>
          </a:bodyPr>
          <a:lstStyle/>
          <a:p>
            <a:r>
              <a:rPr lang="en-US" sz="2400" dirty="0" smtClean="0">
                <a:latin typeface="Avenir Book"/>
                <a:cs typeface="Avenir Book"/>
              </a:rPr>
              <a:t>Follow this link for the full presentation:</a:t>
            </a:r>
            <a:endParaRPr lang="en-US" sz="2400" dirty="0">
              <a:latin typeface="Avenir Book"/>
              <a:cs typeface="Avenir Book"/>
            </a:endParaRPr>
          </a:p>
        </p:txBody>
      </p:sp>
    </p:spTree>
    <p:extLst>
      <p:ext uri="{BB962C8B-B14F-4D97-AF65-F5344CB8AC3E}">
        <p14:creationId xmlns:p14="http://schemas.microsoft.com/office/powerpoint/2010/main" val="1422514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53939" y="1079773"/>
            <a:ext cx="14167037" cy="7227768"/>
          </a:xfrm>
          <a:prstGeom prst="rect">
            <a:avLst/>
          </a:prstGeom>
        </p:spPr>
        <p:txBody>
          <a:bodyPr wrap="square" lIns="147465" tIns="73733" rIns="147465" bIns="73733">
            <a:spAutoFit/>
          </a:bodyPr>
          <a:lstStyle/>
          <a:p>
            <a:r>
              <a:rPr lang="en-GB" sz="2300" dirty="0">
                <a:latin typeface="Avenir Book"/>
                <a:cs typeface="Avenir Book"/>
              </a:rPr>
              <a:t>Taskin Muzaffer</a:t>
            </a:r>
          </a:p>
          <a:p>
            <a:r>
              <a:rPr lang="en-GB" sz="2300" dirty="0">
                <a:latin typeface="Avenir Book"/>
                <a:cs typeface="Avenir Book"/>
              </a:rPr>
              <a:t>Founder Member</a:t>
            </a:r>
          </a:p>
          <a:p>
            <a:r>
              <a:rPr lang="en-GB" sz="2300" dirty="0" smtClean="0">
                <a:latin typeface="Avenir Book"/>
                <a:cs typeface="Avenir Book"/>
              </a:rPr>
              <a:t>The Palm</a:t>
            </a:r>
            <a:endParaRPr lang="en-GB" sz="2300" dirty="0">
              <a:latin typeface="Avenir Book"/>
              <a:cs typeface="Avenir Book"/>
            </a:endParaRPr>
          </a:p>
          <a:p>
            <a:endParaRPr lang="en-GB" sz="2300" dirty="0">
              <a:latin typeface="Avenir Book"/>
              <a:cs typeface="Avenir Book"/>
            </a:endParaRPr>
          </a:p>
          <a:p>
            <a:r>
              <a:rPr lang="en-US" sz="2300" dirty="0">
                <a:latin typeface="Avenir Book"/>
                <a:cs typeface="Avenir Book"/>
              </a:rPr>
              <a:t>An experienced and passionate hospitality business operator, focused on developing, improving and growing restaurant and bar businesses across an estate. Most recent roles included responsibility for the sales and profit of Drake &amp; Morgan, growing the sales from £450k to a £18m turnover business over 4 years, identifying, negotiating and opening new sites, developing the offer and ensuring that the business remained focused on becoming world beating in terms of customer satisfaction, profit ratio, staff development and shareholder value whilst creating an award winning culture.  </a:t>
            </a:r>
          </a:p>
          <a:p>
            <a:endParaRPr lang="en-US" sz="2300" dirty="0">
              <a:latin typeface="Avenir Book"/>
              <a:cs typeface="Avenir Book"/>
            </a:endParaRPr>
          </a:p>
          <a:p>
            <a:r>
              <a:rPr lang="en-US" sz="2300" dirty="0">
                <a:latin typeface="Avenir Book"/>
                <a:cs typeface="Avenir Book"/>
              </a:rPr>
              <a:t>Successfully led the business to be voted within The Times 100 ‘Best Companies to Work For’, ranked 6th fastest growing private company in the UK, in ‘The Sunday Times Virgin Fast Track 100’ and achieved three-star champion status from the Sustainable Restaurant Association (SRA), the highest possible status.</a:t>
            </a:r>
          </a:p>
          <a:p>
            <a:endParaRPr lang="en-US" sz="2300" dirty="0">
              <a:latin typeface="Avenir Book"/>
              <a:cs typeface="Avenir Book"/>
            </a:endParaRPr>
          </a:p>
          <a:p>
            <a:r>
              <a:rPr lang="en-US" sz="2300" dirty="0">
                <a:latin typeface="Avenir Book"/>
                <a:cs typeface="Avenir Book"/>
              </a:rPr>
              <a:t>Having worked across a broad range of cuisines and styles of operation, ranging from fine dining to fast/casual dining to bars to gastro-pubs, including established, new-build and set-up </a:t>
            </a:r>
            <a:r>
              <a:rPr lang="en-US" sz="2300" dirty="0" smtClean="0">
                <a:latin typeface="Avenir Book"/>
                <a:cs typeface="Avenir Book"/>
              </a:rPr>
              <a:t>operations</a:t>
            </a:r>
            <a:r>
              <a:rPr lang="en-US" sz="2300" dirty="0">
                <a:latin typeface="Avenir Book"/>
                <a:cs typeface="Avenir Book"/>
              </a:rPr>
              <a:t> </a:t>
            </a:r>
            <a:r>
              <a:rPr lang="en-US" sz="2300" dirty="0" smtClean="0">
                <a:latin typeface="Avenir Book"/>
                <a:cs typeface="Avenir Book"/>
              </a:rPr>
              <a:t>including bespoke house and villa rentals. </a:t>
            </a:r>
            <a:r>
              <a:rPr lang="en-US" sz="2300" dirty="0">
                <a:latin typeface="Avenir Book"/>
                <a:cs typeface="Avenir Book"/>
              </a:rPr>
              <a:t>Adept at setting-up, opening and profitably operating restaurants, pubs and bars</a:t>
            </a:r>
            <a:r>
              <a:rPr lang="en-US" sz="2300" dirty="0" smtClean="0">
                <a:latin typeface="Avenir Book"/>
                <a:cs typeface="Avenir Book"/>
              </a:rPr>
              <a:t>.</a:t>
            </a:r>
            <a:endParaRPr lang="en-US" sz="2300" dirty="0">
              <a:latin typeface="Avenir Book"/>
              <a:cs typeface="Avenir Book"/>
            </a:endParaRPr>
          </a:p>
          <a:p>
            <a:endParaRPr lang="en-GB" sz="2300" dirty="0">
              <a:latin typeface="Avenir Book"/>
              <a:cs typeface="Avenir Book"/>
            </a:endParaRPr>
          </a:p>
        </p:txBody>
      </p:sp>
      <p:sp>
        <p:nvSpPr>
          <p:cNvPr id="5" name="Rectangle 4"/>
          <p:cNvSpPr/>
          <p:nvPr/>
        </p:nvSpPr>
        <p:spPr>
          <a:xfrm>
            <a:off x="782446" y="8375750"/>
            <a:ext cx="7558882" cy="1564678"/>
          </a:xfrm>
          <a:prstGeom prst="rect">
            <a:avLst/>
          </a:prstGeom>
        </p:spPr>
        <p:txBody>
          <a:bodyPr lIns="147465" tIns="73733" rIns="147465" bIns="73733">
            <a:spAutoFit/>
          </a:bodyPr>
          <a:lstStyle/>
          <a:p>
            <a:r>
              <a:rPr lang="en-GB" sz="2300" dirty="0" smtClean="0">
                <a:latin typeface="Avenir Book"/>
                <a:cs typeface="Avenir Book"/>
              </a:rPr>
              <a:t>Taskin </a:t>
            </a:r>
            <a:r>
              <a:rPr lang="en-GB" sz="2300" dirty="0">
                <a:latin typeface="Avenir Book"/>
                <a:cs typeface="Avenir Book"/>
              </a:rPr>
              <a:t>Muzaffer</a:t>
            </a:r>
          </a:p>
          <a:p>
            <a:r>
              <a:rPr lang="en-GB" sz="2300" dirty="0">
                <a:latin typeface="Avenir Book"/>
                <a:cs typeface="Avenir Book"/>
              </a:rPr>
              <a:t>T </a:t>
            </a:r>
            <a:r>
              <a:rPr lang="en-GB" sz="2300" dirty="0" smtClean="0">
                <a:latin typeface="Avenir Book"/>
                <a:cs typeface="Avenir Book"/>
              </a:rPr>
              <a:t>  (</a:t>
            </a:r>
            <a:r>
              <a:rPr lang="en-GB" sz="2300" dirty="0">
                <a:latin typeface="Avenir Book"/>
                <a:cs typeface="Avenir Book"/>
              </a:rPr>
              <a:t>+44) 07972 183 555</a:t>
            </a:r>
          </a:p>
          <a:p>
            <a:r>
              <a:rPr lang="en-GB" sz="2300" dirty="0">
                <a:latin typeface="Avenir Book"/>
                <a:cs typeface="Avenir Book"/>
              </a:rPr>
              <a:t>E </a:t>
            </a:r>
            <a:r>
              <a:rPr lang="en-GB" sz="2300" dirty="0" smtClean="0">
                <a:latin typeface="Avenir Book"/>
                <a:cs typeface="Avenir Book"/>
              </a:rPr>
              <a:t>  </a:t>
            </a:r>
            <a:r>
              <a:rPr lang="en-GB" sz="2300" dirty="0" err="1" smtClean="0">
                <a:latin typeface="Avenir Book"/>
                <a:cs typeface="Avenir Book"/>
              </a:rPr>
              <a:t>taskin@johnsonco.co.uk</a:t>
            </a:r>
            <a:endParaRPr lang="en-GB" sz="2300" dirty="0" smtClean="0">
              <a:latin typeface="Avenir Book"/>
              <a:cs typeface="Avenir Book"/>
            </a:endParaRPr>
          </a:p>
          <a:p>
            <a:r>
              <a:rPr lang="en-GB" sz="2300" dirty="0" smtClean="0">
                <a:latin typeface="Avenir Book"/>
                <a:cs typeface="Avenir Book"/>
              </a:rPr>
              <a:t>W  </a:t>
            </a:r>
            <a:r>
              <a:rPr lang="en-GB" sz="2300" dirty="0" err="1" smtClean="0">
                <a:latin typeface="Avenir Book"/>
                <a:cs typeface="Avenir Book"/>
              </a:rPr>
              <a:t>pedlerpeckhamrye.com</a:t>
            </a:r>
            <a:endParaRPr lang="en-GB" sz="2300" dirty="0" smtClean="0">
              <a:latin typeface="Avenir Book"/>
              <a:cs typeface="Avenir Book"/>
            </a:endParaRPr>
          </a:p>
        </p:txBody>
      </p:sp>
      <p:sp>
        <p:nvSpPr>
          <p:cNvPr id="6" name="Rectangle 5"/>
          <p:cNvSpPr/>
          <p:nvPr/>
        </p:nvSpPr>
        <p:spPr>
          <a:xfrm>
            <a:off x="653939" y="8375749"/>
            <a:ext cx="11934142" cy="157144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147465" tIns="73733" rIns="147465" bIns="73733" rtlCol="0" anchor="ctr"/>
          <a:lstStyle/>
          <a:p>
            <a:pPr algn="ctr"/>
            <a:endParaRPr lang="en-GB" dirty="0"/>
          </a:p>
        </p:txBody>
      </p:sp>
    </p:spTree>
    <p:extLst>
      <p:ext uri="{BB962C8B-B14F-4D97-AF65-F5344CB8AC3E}">
        <p14:creationId xmlns:p14="http://schemas.microsoft.com/office/powerpoint/2010/main" val="412297186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1512</TotalTime>
  <Words>781</Words>
  <Application>Microsoft Macintosh PowerPoint</Application>
  <PresentationFormat>Custom</PresentationFormat>
  <Paragraphs>31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The Palm </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Taskin Muzaffer</cp:lastModifiedBy>
  <cp:revision>36</cp:revision>
  <dcterms:created xsi:type="dcterms:W3CDTF">2006-08-16T00:00:00Z</dcterms:created>
  <dcterms:modified xsi:type="dcterms:W3CDTF">2015-09-04T16:10:16Z</dcterms:modified>
</cp:coreProperties>
</file>